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1" r:id="rId1"/>
  </p:sldMasterIdLst>
  <p:sldIdLst>
    <p:sldId id="257" r:id="rId2"/>
    <p:sldId id="263" r:id="rId3"/>
    <p:sldId id="274" r:id="rId4"/>
    <p:sldId id="270" r:id="rId5"/>
    <p:sldId id="275" r:id="rId6"/>
    <p:sldId id="277" r:id="rId7"/>
    <p:sldId id="276" r:id="rId8"/>
    <p:sldId id="272" r:id="rId9"/>
    <p:sldId id="267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2" autoAdjust="0"/>
  </p:normalViewPr>
  <p:slideViewPr>
    <p:cSldViewPr>
      <p:cViewPr varScale="1">
        <p:scale>
          <a:sx n="65" d="100"/>
          <a:sy n="65" d="100"/>
        </p:scale>
        <p:origin x="-10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99AA97-1E62-4CF6-B5F3-860CE0AAACD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7FB689-1157-4386-BCC7-91F59F3CED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4AC54B-15E3-4974-B06F-7CFDCEF059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F7EF1C24-2C2B-41B8-A26B-4FFB2123281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5620D7-9DCC-43D2-8D76-F919B2C3EC5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BAC15-0731-4DA8-AF58-09F639193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88BA92-5C94-4AE2-8196-08F2580D658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293982-6B7F-4D03-A56B-6DC36500E36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885146-E328-4BA4-A0C0-D2A67A72A36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564843A-1E74-4422-8B51-147D4CC083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89029F-19A8-4A08-A41D-BB0FCA8EE9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D84CEF8-C292-47FA-9D17-A3B0897F1A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8825" y="0"/>
            <a:ext cx="8385175" cy="3124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7200" b="1" dirty="0" smtClean="0">
                <a:latin typeface="Garamond" pitchFamily="18" charset="0"/>
              </a:rPr>
              <a:t>Every story has a </a:t>
            </a:r>
            <a:r>
              <a:rPr lang="en-US" sz="7200" b="1" u="sng" dirty="0" smtClean="0">
                <a:latin typeface="Garamond" pitchFamily="18" charset="0"/>
              </a:rPr>
              <a:t>theme</a:t>
            </a:r>
            <a:r>
              <a:rPr lang="en-US" sz="7200" b="1" dirty="0" smtClean="0">
                <a:latin typeface="Garamond" pitchFamily="18" charset="0"/>
              </a:rPr>
              <a:t>!</a:t>
            </a:r>
            <a:br>
              <a:rPr lang="en-US" sz="7200" b="1" dirty="0" smtClean="0">
                <a:latin typeface="Garamond" pitchFamily="18" charset="0"/>
              </a:rPr>
            </a:br>
            <a:endParaRPr lang="en-US" sz="7200" b="1" dirty="0" smtClean="0">
              <a:latin typeface="Garamond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95400" y="2057400"/>
            <a:ext cx="6553200" cy="430887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tx1">
                    <a:lumMod val="95000"/>
                  </a:schemeClr>
                </a:solidFill>
                <a:latin typeface="Garamond" pitchFamily="18" charset="0"/>
              </a:rPr>
              <a:t>Theme is</a:t>
            </a:r>
            <a:r>
              <a:rPr lang="en-US" sz="3200" dirty="0"/>
              <a:t> </a:t>
            </a:r>
            <a:r>
              <a:rPr lang="en-US" sz="3200" dirty="0">
                <a:latin typeface="Garamond" pitchFamily="18" charset="0"/>
              </a:rPr>
              <a:t>the central, underlying, and controlling idea or insight of a work of literature. </a:t>
            </a:r>
          </a:p>
          <a:p>
            <a:pPr>
              <a:defRPr/>
            </a:pPr>
            <a:endParaRPr lang="en-US" sz="3200" dirty="0">
              <a:latin typeface="Garamond" pitchFamily="18" charset="0"/>
            </a:endParaRPr>
          </a:p>
          <a:p>
            <a:pPr>
              <a:defRPr/>
            </a:pPr>
            <a:r>
              <a:rPr lang="en-US" sz="3200" dirty="0" smtClean="0">
                <a:latin typeface="Garamond" pitchFamily="18" charset="0"/>
              </a:rPr>
              <a:t>	It is the </a:t>
            </a:r>
            <a:r>
              <a:rPr lang="en-US" sz="3200" dirty="0">
                <a:latin typeface="Garamond" pitchFamily="18" charset="0"/>
              </a:rPr>
              <a:t>idea the writer wishes to </a:t>
            </a:r>
            <a:r>
              <a:rPr lang="en-US" sz="3200" dirty="0" smtClean="0">
                <a:latin typeface="Garamond" pitchFamily="18" charset="0"/>
              </a:rPr>
              <a:t>	convey </a:t>
            </a:r>
            <a:r>
              <a:rPr lang="en-US" sz="3200" dirty="0">
                <a:latin typeface="Garamond" pitchFamily="18" charset="0"/>
              </a:rPr>
              <a:t>about the subject—the </a:t>
            </a:r>
            <a:r>
              <a:rPr lang="en-US" sz="3200" dirty="0" smtClean="0">
                <a:latin typeface="Garamond" pitchFamily="18" charset="0"/>
              </a:rPr>
              <a:t>	writer’s </a:t>
            </a:r>
            <a:r>
              <a:rPr lang="en-US" sz="3200" dirty="0">
                <a:latin typeface="Garamond" pitchFamily="18" charset="0"/>
              </a:rPr>
              <a:t>view of the world or </a:t>
            </a:r>
            <a:r>
              <a:rPr lang="en-US" sz="3200" dirty="0" smtClean="0">
                <a:latin typeface="Garamond" pitchFamily="18" charset="0"/>
              </a:rPr>
              <a:t>	thoughts </a:t>
            </a:r>
            <a:r>
              <a:rPr lang="en-US" sz="3200" dirty="0">
                <a:latin typeface="Garamond" pitchFamily="18" charset="0"/>
              </a:rPr>
              <a:t>about human nature. </a:t>
            </a:r>
          </a:p>
          <a:p>
            <a:pPr>
              <a:defRPr/>
            </a:pPr>
            <a:r>
              <a:rPr lang="en-US" b="1" dirty="0">
                <a:solidFill>
                  <a:schemeClr val="tx1">
                    <a:lumMod val="95000"/>
                  </a:schemeClr>
                </a:solidFill>
                <a:latin typeface="Garamond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sz="2800" dirty="0" smtClean="0">
                <a:latin typeface="Garamond" pitchFamily="18" charset="0"/>
              </a:rPr>
              <a:t>The theme of a story is its universal idea about life, life situations, and/or human behavior. </a:t>
            </a:r>
          </a:p>
          <a:p>
            <a:pPr eaLnBrk="1" hangingPunct="1">
              <a:defRPr/>
            </a:pPr>
            <a:endParaRPr lang="en-US" sz="2800" dirty="0" smtClean="0">
              <a:latin typeface="Garamond" pitchFamily="18" charset="0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Garamond" pitchFamily="18" charset="0"/>
              </a:rPr>
              <a:t>It includes the author’s feelings or values about human beings or life. </a:t>
            </a:r>
          </a:p>
          <a:p>
            <a:pPr eaLnBrk="1" hangingPunct="1">
              <a:defRPr/>
            </a:pPr>
            <a:endParaRPr lang="en-US" sz="2800" dirty="0" smtClean="0">
              <a:latin typeface="Garamond" pitchFamily="18" charset="0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Garamond" pitchFamily="18" charset="0"/>
              </a:rPr>
              <a:t>Theme is</a:t>
            </a:r>
            <a:r>
              <a:rPr lang="en-US" sz="2800" b="1" u="sng" dirty="0" smtClean="0">
                <a:latin typeface="Garamond" pitchFamily="18" charset="0"/>
              </a:rPr>
              <a:t> NOT</a:t>
            </a:r>
            <a:r>
              <a:rPr lang="en-US" sz="2800" dirty="0" smtClean="0">
                <a:latin typeface="Garamond" pitchFamily="18" charset="0"/>
              </a:rPr>
              <a:t> directly stated; it is </a:t>
            </a:r>
            <a:r>
              <a:rPr lang="en-US" sz="2800" i="1" u="sng" dirty="0" smtClean="0">
                <a:latin typeface="Garamond" pitchFamily="18" charset="0"/>
              </a:rPr>
              <a:t>inferred</a:t>
            </a:r>
            <a:r>
              <a:rPr lang="en-US" sz="2800" dirty="0" smtClean="0">
                <a:latin typeface="Garamond" pitchFamily="18" charset="0"/>
              </a:rPr>
              <a:t> from other elements in the story.</a:t>
            </a:r>
          </a:p>
          <a:p>
            <a:pPr eaLnBrk="1" hangingPunct="1">
              <a:defRPr/>
            </a:pPr>
            <a:endParaRPr lang="en-US" sz="2400" dirty="0" smtClean="0">
              <a:latin typeface="Garamond" pitchFamily="18" charset="0"/>
            </a:endParaRPr>
          </a:p>
          <a:p>
            <a:pPr lvl="1">
              <a:defRPr/>
            </a:pPr>
            <a:r>
              <a:rPr lang="en-US" sz="3800" u="sng" dirty="0" smtClean="0">
                <a:latin typeface="Garamond" pitchFamily="18" charset="0"/>
              </a:rPr>
              <a:t>Theme is a complete thought.</a:t>
            </a:r>
            <a:r>
              <a:rPr lang="en-US" sz="4200" u="sng" dirty="0" smtClean="0">
                <a:latin typeface="Garamond" pitchFamily="18" charset="0"/>
              </a:rPr>
              <a:t>  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6600" b="1" u="sng" dirty="0" smtClean="0">
                <a:latin typeface="Garamond" pitchFamily="18" charset="0"/>
              </a:rPr>
              <a:t>What is theme?</a:t>
            </a:r>
            <a:r>
              <a:rPr lang="en-US" sz="6600" b="1" dirty="0" smtClean="0">
                <a:latin typeface="Garamond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7812"/>
            <a:ext cx="8686800" cy="4446587"/>
          </a:xfrm>
        </p:spPr>
        <p:txBody>
          <a:bodyPr>
            <a:normAutofit/>
          </a:bodyPr>
          <a:lstStyle/>
          <a:p>
            <a:r>
              <a:rPr lang="en-US" sz="7200" b="1" dirty="0" smtClean="0"/>
              <a:t>How do I figure out what the theme is?</a:t>
            </a:r>
            <a:endParaRPr lang="en-US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idx="1"/>
          </p:nvPr>
        </p:nvSpPr>
        <p:spPr>
          <a:xfrm>
            <a:off x="533400" y="914400"/>
            <a:ext cx="8229600" cy="4530725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577215" indent="-348615" algn="ctr" eaLnBrk="1" hangingPunct="1">
              <a:spcBef>
                <a:spcPct val="0"/>
              </a:spcBef>
              <a:buFont typeface="Wingdings" pitchFamily="2" charset="2"/>
              <a:buNone/>
              <a:tabLst>
                <a:tab pos="897255" algn="l"/>
                <a:tab pos="1217295" algn="l"/>
                <a:tab pos="1537335" algn="l"/>
                <a:tab pos="1857375" algn="l"/>
                <a:tab pos="2177415" algn="l"/>
                <a:tab pos="2497455" algn="l"/>
                <a:tab pos="2817495" algn="l"/>
                <a:tab pos="3137535" algn="l"/>
                <a:tab pos="3457575" algn="l"/>
                <a:tab pos="3777615" algn="l"/>
                <a:tab pos="4097655" algn="l"/>
                <a:tab pos="4417695" algn="l"/>
              </a:tabLst>
              <a:defRPr/>
            </a:pPr>
            <a:r>
              <a:rPr lang="en-US" sz="4300" dirty="0" smtClean="0">
                <a:latin typeface="Garamond" pitchFamily="18" charset="0"/>
                <a:cs typeface="Helvetica" pitchFamily="28" charset="0"/>
                <a:sym typeface="Helvetica" pitchFamily="28" charset="0"/>
              </a:rPr>
              <a:t>#1 </a:t>
            </a:r>
            <a:endParaRPr lang="en-US" sz="4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  <a:cs typeface="Helvetica" pitchFamily="28" charset="0"/>
              <a:sym typeface="Helvetica" pitchFamily="28" charset="0"/>
            </a:endParaRPr>
          </a:p>
          <a:p>
            <a:pPr marL="577215" indent="-348615" eaLnBrk="1" hangingPunct="1">
              <a:spcBef>
                <a:spcPct val="0"/>
              </a:spcBef>
              <a:buFont typeface="Wingdings" pitchFamily="2" charset="2"/>
              <a:buNone/>
              <a:tabLst>
                <a:tab pos="897255" algn="l"/>
                <a:tab pos="1217295" algn="l"/>
                <a:tab pos="1537335" algn="l"/>
                <a:tab pos="1857375" algn="l"/>
                <a:tab pos="2177415" algn="l"/>
                <a:tab pos="2497455" algn="l"/>
                <a:tab pos="2817495" algn="l"/>
                <a:tab pos="3137535" algn="l"/>
                <a:tab pos="3457575" algn="l"/>
                <a:tab pos="3777615" algn="l"/>
                <a:tab pos="4097655" algn="l"/>
                <a:tab pos="4417695" algn="l"/>
              </a:tabLst>
              <a:defRPr/>
            </a:pPr>
            <a:r>
              <a:rPr lang="en-US" sz="4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Helvetica" pitchFamily="28" charset="0"/>
                <a:sym typeface="Helvetica" pitchFamily="28" charset="0"/>
              </a:rPr>
              <a:t>In connection with the theme, always consider the</a:t>
            </a:r>
            <a:r>
              <a:rPr lang="en-US" sz="4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Helvetica" pitchFamily="28" charset="0"/>
                <a:sym typeface="Helvetica" pitchFamily="28" charset="0"/>
              </a:rPr>
              <a:t> </a:t>
            </a:r>
            <a:r>
              <a:rPr lang="en-US" sz="43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Helvetica" pitchFamily="28" charset="0"/>
                <a:sym typeface="Helvetica" pitchFamily="28" charset="0"/>
              </a:rPr>
              <a:t>title</a:t>
            </a:r>
            <a:r>
              <a:rPr lang="en-US" sz="43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Helvetica" pitchFamily="28" charset="0"/>
                <a:sym typeface="Helvetica" pitchFamily="28" charset="0"/>
              </a:rPr>
              <a:t>.</a:t>
            </a:r>
            <a:r>
              <a:rPr lang="en-US" sz="4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Helvetica" pitchFamily="28" charset="0"/>
                <a:sym typeface="Helvetica" pitchFamily="28" charset="0"/>
              </a:rPr>
              <a:t> It will often lead you to an understanding of the theme. </a:t>
            </a:r>
            <a:endParaRPr lang="en-US" sz="4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  <a:sym typeface="Helvetica" pitchFamily="2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47800"/>
            <a:ext cx="8458200" cy="3760787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6000" dirty="0" smtClean="0">
                <a:effectLst/>
                <a:latin typeface="Garamond" pitchFamily="18" charset="0"/>
                <a:sym typeface="Helvetica Neue" pitchFamily="28" charset="0"/>
              </a:rPr>
              <a:t>#2 </a:t>
            </a:r>
            <a:br>
              <a:rPr lang="en-US" sz="6000" dirty="0" smtClean="0">
                <a:effectLst/>
                <a:latin typeface="Garamond" pitchFamily="18" charset="0"/>
                <a:sym typeface="Helvetica Neue" pitchFamily="28" charset="0"/>
              </a:rPr>
            </a:br>
            <a:r>
              <a:rPr lang="en-US" sz="6000" dirty="0" smtClean="0">
                <a:effectLst/>
                <a:latin typeface="Garamond" pitchFamily="18" charset="0"/>
                <a:sym typeface="Helvetica Neue" pitchFamily="28" charset="0"/>
              </a:rPr>
              <a:t>Think about the main character. What is the </a:t>
            </a:r>
            <a:r>
              <a:rPr lang="en-US" sz="6000" b="1" u="sng" dirty="0" smtClean="0">
                <a:effectLst/>
                <a:latin typeface="Garamond" pitchFamily="18" charset="0"/>
                <a:sym typeface="Helvetica Neue" pitchFamily="28" charset="0"/>
              </a:rPr>
              <a:t>major conflict </a:t>
            </a:r>
            <a:r>
              <a:rPr lang="en-US" sz="6000" dirty="0" smtClean="0">
                <a:effectLst/>
                <a:latin typeface="Garamond" pitchFamily="18" charset="0"/>
                <a:sym typeface="Helvetica Neue" pitchFamily="28" charset="0"/>
              </a:rPr>
              <a:t>or moral dilemma they face?</a:t>
            </a:r>
            <a:endParaRPr lang="en-US" sz="60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8077200" cy="510539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latin typeface="Garamond" pitchFamily="18" charset="0"/>
                <a:sym typeface="Helvetica Neue" pitchFamily="28" charset="0"/>
              </a:rPr>
              <a:t>#3</a:t>
            </a:r>
            <a:br>
              <a:rPr lang="en-US" dirty="0" smtClean="0">
                <a:latin typeface="Garamond" pitchFamily="18" charset="0"/>
                <a:sym typeface="Helvetica Neue" pitchFamily="28" charset="0"/>
              </a:rPr>
            </a:br>
            <a:r>
              <a:rPr lang="en-US" dirty="0" smtClean="0">
                <a:latin typeface="Garamond" pitchFamily="18" charset="0"/>
                <a:sym typeface="Helvetica Neue" pitchFamily="28" charset="0"/>
              </a:rPr>
              <a:t> Locate the </a:t>
            </a:r>
            <a:r>
              <a:rPr lang="en-US" b="1" u="sng" dirty="0" smtClean="0">
                <a:latin typeface="Garamond" pitchFamily="18" charset="0"/>
                <a:sym typeface="Helvetica Neue" pitchFamily="28" charset="0"/>
              </a:rPr>
              <a:t>climax</a:t>
            </a:r>
            <a:r>
              <a:rPr lang="en-US" dirty="0" smtClean="0">
                <a:latin typeface="Garamond" pitchFamily="18" charset="0"/>
                <a:sym typeface="Helvetica Neue" pitchFamily="28" charset="0"/>
              </a:rPr>
              <a:t> of the story and figure out what the author is trying to say (what is universal about the conflict involved; how does it relate to humanity in general) about the turning point or revelation. </a:t>
            </a:r>
            <a:br>
              <a:rPr lang="en-US" dirty="0" smtClean="0">
                <a:latin typeface="Garamond" pitchFamily="18" charset="0"/>
                <a:sym typeface="Helvetica Neue" pitchFamily="28" charset="0"/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990600"/>
            <a:ext cx="7924800" cy="4598987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002060"/>
                </a:solidFill>
                <a:latin typeface="Garamond" pitchFamily="18" charset="0"/>
                <a:sym typeface="Helvetica Neue" pitchFamily="28" charset="0"/>
              </a:rPr>
              <a:t>#4</a:t>
            </a:r>
            <a:br>
              <a:rPr lang="en-US" sz="5400" dirty="0" smtClean="0">
                <a:solidFill>
                  <a:srgbClr val="002060"/>
                </a:solidFill>
                <a:latin typeface="Garamond" pitchFamily="18" charset="0"/>
                <a:sym typeface="Helvetica Neue" pitchFamily="28" charset="0"/>
              </a:rPr>
            </a:br>
            <a:r>
              <a:rPr lang="en-US" sz="5400" dirty="0" smtClean="0">
                <a:solidFill>
                  <a:srgbClr val="002060"/>
                </a:solidFill>
                <a:latin typeface="Garamond" pitchFamily="18" charset="0"/>
                <a:sym typeface="Helvetica Neue" pitchFamily="28" charset="0"/>
              </a:rPr>
              <a:t> Look at the </a:t>
            </a:r>
            <a:r>
              <a:rPr lang="en-US" sz="5400" b="1" u="sng" dirty="0" smtClean="0">
                <a:solidFill>
                  <a:srgbClr val="002060"/>
                </a:solidFill>
                <a:latin typeface="Garamond" pitchFamily="18" charset="0"/>
                <a:sym typeface="Helvetica Neue" pitchFamily="28" charset="0"/>
              </a:rPr>
              <a:t>resolution</a:t>
            </a:r>
            <a:r>
              <a:rPr lang="en-US" sz="5400" dirty="0" smtClean="0">
                <a:solidFill>
                  <a:srgbClr val="002060"/>
                </a:solidFill>
                <a:latin typeface="Garamond" pitchFamily="18" charset="0"/>
                <a:sym typeface="Helvetica Neue" pitchFamily="28" charset="0"/>
              </a:rPr>
              <a:t> of the story. Does it contain a universal truth that can be applied to the general population?</a:t>
            </a:r>
            <a:endParaRPr lang="en-US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/>
          <a:p>
            <a:pPr marL="688658" eaLnBrk="1" hangingPunct="1">
              <a:buFont typeface="Wingdings" pitchFamily="2" charset="2"/>
              <a:buNone/>
              <a:tabLst>
                <a:tab pos="1008698" algn="l"/>
              </a:tabLst>
              <a:defRPr/>
            </a:pPr>
            <a:r>
              <a:rPr lang="en-US" sz="4000" dirty="0" smtClean="0">
                <a:latin typeface="Garamond" pitchFamily="18" charset="0"/>
                <a:sym typeface="Helvetica Neue" pitchFamily="28" charset="0"/>
              </a:rPr>
              <a:t/>
            </a:r>
            <a:br>
              <a:rPr lang="en-US" sz="4000" dirty="0" smtClean="0">
                <a:latin typeface="Garamond" pitchFamily="18" charset="0"/>
                <a:sym typeface="Helvetica Neue" pitchFamily="28" charset="0"/>
              </a:rPr>
            </a:br>
            <a:r>
              <a:rPr lang="en-US" sz="4000" dirty="0" smtClean="0">
                <a:latin typeface="Garamond" pitchFamily="18" charset="0"/>
                <a:sym typeface="Helvetica Neue" pitchFamily="28" charset="0"/>
              </a:rPr>
              <a:t/>
            </a:r>
            <a:br>
              <a:rPr lang="en-US" sz="4000" dirty="0" smtClean="0">
                <a:latin typeface="Garamond" pitchFamily="18" charset="0"/>
                <a:sym typeface="Helvetica Neue" pitchFamily="28" charset="0"/>
              </a:rPr>
            </a:br>
            <a:endParaRPr lang="en-US" sz="4000" dirty="0" smtClean="0">
              <a:latin typeface="Garamond" pitchFamily="18" charset="0"/>
              <a:sym typeface="Helvetica Neue" pitchFamily="28" charset="0"/>
            </a:endParaRPr>
          </a:p>
          <a:p>
            <a:pPr marL="688658" eaLnBrk="1" hangingPunct="1">
              <a:buFont typeface="Wingdings" pitchFamily="2" charset="2"/>
              <a:buNone/>
              <a:tabLst>
                <a:tab pos="1008698" algn="l"/>
              </a:tabLst>
              <a:defRPr/>
            </a:pPr>
            <a:r>
              <a:rPr lang="en-US" sz="4000" dirty="0" smtClean="0">
                <a:latin typeface="Garamond" pitchFamily="18" charset="0"/>
                <a:sym typeface="Helvetica Neue" pitchFamily="28" charset="0"/>
              </a:rPr>
              <a:t>After writing notes for numbers 1 - 4, try to create one statement about the human experience from your notes. </a:t>
            </a:r>
          </a:p>
          <a:p>
            <a:pPr marL="688658" eaLnBrk="1" hangingPunct="1">
              <a:buFont typeface="Wingdings" pitchFamily="2" charset="2"/>
              <a:buNone/>
              <a:tabLst>
                <a:tab pos="1008698" algn="l"/>
              </a:tabLst>
              <a:defRPr/>
            </a:pPr>
            <a:endParaRPr lang="en-US" sz="4000" dirty="0" smtClean="0">
              <a:latin typeface="Garamond" pitchFamily="18" charset="0"/>
              <a:sym typeface="Helvetica Neue" pitchFamily="28" charset="0"/>
            </a:endParaRPr>
          </a:p>
          <a:p>
            <a:pPr marL="688658" eaLnBrk="1" hangingPunct="1">
              <a:buFont typeface="Wingdings" pitchFamily="2" charset="2"/>
              <a:buNone/>
              <a:tabLst>
                <a:tab pos="1008698" algn="l"/>
              </a:tabLst>
              <a:defRPr/>
            </a:pPr>
            <a:r>
              <a:rPr lang="en-US" sz="4000" dirty="0" smtClean="0">
                <a:latin typeface="Garamond" pitchFamily="18" charset="0"/>
                <a:sym typeface="Helvetica Neue" pitchFamily="28" charset="0"/>
              </a:rPr>
              <a:t>If you’ve done your detective work well, you should be able to identify the theme!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0" y="1981200"/>
            <a:ext cx="9144000" cy="4724400"/>
          </a:xfrm>
          <a:solidFill>
            <a:schemeClr val="bg1">
              <a:lumMod val="50000"/>
            </a:schemeClr>
          </a:solidFill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>
                <a:latin typeface="Garamond" pitchFamily="18" charset="0"/>
              </a:rPr>
              <a:t>Stories reflect how people behave in the real world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3200" dirty="0" smtClean="0">
                <a:latin typeface="Garamond" pitchFamily="18" charset="0"/>
              </a:rPr>
              <a:t>What idea or attitude toward life do the characters and actions in the story point to? 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sz="3200" dirty="0" smtClean="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>
                <a:latin typeface="Garamond" pitchFamily="18" charset="0"/>
              </a:rPr>
              <a:t>Language shows what the author wants the reader to focus 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3200" dirty="0" smtClean="0">
                <a:latin typeface="Garamond" pitchFamily="18" charset="0"/>
              </a:rPr>
              <a:t>What words or types of words are repeated in the story?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3200" dirty="0" smtClean="0">
                <a:latin typeface="Garamond" pitchFamily="18" charset="0"/>
              </a:rPr>
              <a:t>Why are they repeated?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3200" dirty="0" smtClean="0">
                <a:latin typeface="Garamond" pitchFamily="18" charset="0"/>
              </a:rPr>
              <a:t>What does the repetition point to? 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u="sng" dirty="0" smtClean="0">
                <a:latin typeface="Garamond" pitchFamily="18" charset="0"/>
              </a:rPr>
              <a:t>Questions to Ask When Trying to Uncover the Theme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077 0.00046 L 0.06077 0.000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438 -0.26227 L -0.08438 0.0710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32 -0.25278 L 0.01232 0.0805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5 -0.38402 L 0.00365 -0.0506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298</TotalTime>
  <Words>193</Words>
  <Application>Microsoft Office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Paper</vt:lpstr>
      <vt:lpstr>Every story has a theme! </vt:lpstr>
      <vt:lpstr>What is theme? </vt:lpstr>
      <vt:lpstr>How do I figure out what the theme is?</vt:lpstr>
      <vt:lpstr>Slide 4</vt:lpstr>
      <vt:lpstr>#2  Think about the main character. What is the major conflict or moral dilemma they face?</vt:lpstr>
      <vt:lpstr>#3  Locate the climax of the story and figure out what the author is trying to say (what is universal about the conflict involved; how does it relate to humanity in general) about the turning point or revelation.  </vt:lpstr>
      <vt:lpstr>#4  Look at the resolution of the story. Does it contain a universal truth that can be applied to the general population?</vt:lpstr>
      <vt:lpstr>Slide 8</vt:lpstr>
      <vt:lpstr>Questions to Ask When Trying to Uncover the Theme</vt:lpstr>
    </vt:vector>
  </TitlesOfParts>
  <Company>TCIS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Every story has a theme!</dc:title>
  <dc:creator>YourUserID</dc:creator>
  <cp:lastModifiedBy>gilbertl</cp:lastModifiedBy>
  <cp:revision>27</cp:revision>
  <dcterms:created xsi:type="dcterms:W3CDTF">2006-01-08T08:27:35Z</dcterms:created>
  <dcterms:modified xsi:type="dcterms:W3CDTF">2011-08-23T01:47:31Z</dcterms:modified>
</cp:coreProperties>
</file>